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80" r:id="rId24"/>
    <p:sldId id="282" r:id="rId25"/>
    <p:sldId id="269" r:id="rId26"/>
    <p:sldId id="287" r:id="rId27"/>
    <p:sldId id="289" r:id="rId28"/>
    <p:sldId id="283" r:id="rId29"/>
    <p:sldId id="286" r:id="rId30"/>
    <p:sldId id="302" r:id="rId31"/>
    <p:sldId id="303" r:id="rId32"/>
    <p:sldId id="293" r:id="rId33"/>
    <p:sldId id="292" r:id="rId34"/>
    <p:sldId id="284" r:id="rId35"/>
    <p:sldId id="288" r:id="rId36"/>
    <p:sldId id="301" r:id="rId37"/>
    <p:sldId id="270" r:id="rId38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>
      <p:cViewPr>
        <p:scale>
          <a:sx n="125" d="100"/>
          <a:sy n="125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7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1BB98-4E2B-4DFC-8F3B-BFA2DD532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C09E-AE62-4B98-BCFC-D22FB2932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2450A4-3BB0-49D4-9997-DE3404AA072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3"/>
            <a:ext cx="9144000" cy="755581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2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122702" y="71134"/>
            <a:ext cx="6594329" cy="61331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椭圆 40"/>
          <p:cNvSpPr/>
          <p:nvPr userDrawn="1"/>
        </p:nvSpPr>
        <p:spPr>
          <a:xfrm>
            <a:off x="8535762" y="6310400"/>
            <a:ext cx="469448" cy="457026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0250" tIns="20250" rIns="20250" bIns="2025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67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67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8177" t="2247" r="9531" b="2992"/>
          <a:stretch>
            <a:fillRect/>
          </a:stretch>
        </p:blipFill>
        <p:spPr>
          <a:xfrm>
            <a:off x="8408701" y="83713"/>
            <a:ext cx="596509" cy="588159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B6029-2117-496C-91CB-5ACC12217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0F854-4B71-405E-9133-6D6E4DA078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hyperlink" Target="https://www.codeproject.com/Articles/874396/Crunching-Numbers-with-AVX-and-AV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hyperlink" Target="https://github.com/fanghao6666/CUDA-Matirx-Multiplication" TargetMode="Externa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tags" Target="../tags/tag6.xml"/><Relationship Id="rId2" Type="http://schemas.openxmlformats.org/officeDocument/2006/relationships/image" Target="../media/image23.png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github.com/fanghao6666/CUDA-Matirx-Multiplication" TargetMode="Externa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64403" y="2998113"/>
            <a:ext cx="281519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Lab5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讲解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b="1" dirty="0"/>
              <a:t>数据级并行</a:t>
            </a:r>
            <a:r>
              <a:rPr lang="zh-CN" altLang="en-US" b="1" dirty="0" smtClean="0"/>
              <a:t>实验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68294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在本任务中，你将实现一个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经典的三重嵌套循环的矩阵乘法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，大致代码框架如下：</a:t>
            </a: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t="811"/>
          <a:stretch>
            <a:fillRect/>
          </a:stretch>
        </p:blipFill>
        <p:spPr>
          <a:xfrm>
            <a:off x="1300596" y="2457420"/>
            <a:ext cx="6319404" cy="2956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576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乘法实现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6825" y="1801997"/>
            <a:ext cx="647700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m×n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的矩阵，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n×t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的矩阵，那么称</a:t>
            </a:r>
            <a:r>
              <a:rPr lang="en-US" altLang="zh-CN" sz="14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m×t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的矩阵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为矩阵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与矩阵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的乘积，记为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C=AB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，其中矩阵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</a:t>
            </a:r>
            <a:r>
              <a:rPr lang="en-US" altLang="zh-CN" sz="1400" dirty="0" err="1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行第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列的元素可以表示为：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pic3.zhimg.com/80/v2-f23501c9baff32187fbda9f5e7255382_720w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2568519"/>
            <a:ext cx="48863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3.zhimg.com/80/v2-e2cff7c7935b5121da43550439d1a06e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9" y="4016375"/>
            <a:ext cx="6854472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19853" y="356029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3012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29615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在本任务中，你将使用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语言，通过包含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immintrin.h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你需要使用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中的基础矩阵乘法验证计算的正确性，验证结束后在性能测量阶段可以不进行正确性的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这个简单的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矩阵乘法的程序框架仍以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三重循环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为主体，大致的代码框架如下：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214"/>
          <a:stretch>
            <a:fillRect/>
          </a:stretch>
        </p:blipFill>
        <p:spPr>
          <a:xfrm>
            <a:off x="1575176" y="3262272"/>
            <a:ext cx="4472678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025106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SIMD/AVX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8708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200" b="1" dirty="0"/>
              <a:t>SIMD</a:t>
            </a:r>
            <a:r>
              <a:rPr lang="zh-CN" altLang="en-US" sz="1200" b="1" dirty="0"/>
              <a:t>（</a:t>
            </a:r>
            <a:r>
              <a:rPr lang="en-US" altLang="zh-CN" sz="1200" b="1" dirty="0"/>
              <a:t>Single Instruction Multiple Data</a:t>
            </a:r>
            <a:r>
              <a:rPr lang="zh-CN" altLang="en-US" sz="1200" b="1" dirty="0"/>
              <a:t>，单指令多数据流），</a:t>
            </a:r>
            <a:r>
              <a:rPr lang="zh-CN" altLang="en-US" sz="1200" dirty="0"/>
              <a:t>是一种实现空间上的并行性的技术。这种技术使用一个控制器控制多个处理单元，同时对一组数据中的每一个数据执行相同的操作。在 </a:t>
            </a:r>
            <a:r>
              <a:rPr lang="en-US" altLang="zh-CN" sz="1200" dirty="0"/>
              <a:t>SIMD </a:t>
            </a:r>
            <a:r>
              <a:rPr lang="zh-CN" altLang="en-US" sz="1200" dirty="0"/>
              <a:t>指令执行期间，任意时刻都只有一个进程在</a:t>
            </a:r>
            <a:r>
              <a:rPr lang="zh-CN" altLang="en-US" sz="1200" dirty="0" smtClean="0"/>
              <a:t>运行。</a:t>
            </a:r>
            <a:endParaRPr lang="en-US" altLang="zh-CN" sz="12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200" b="1" dirty="0"/>
              <a:t>AVX </a:t>
            </a:r>
            <a:r>
              <a:rPr lang="zh-CN" altLang="en-US" sz="1200" b="1" dirty="0"/>
              <a:t>是 </a:t>
            </a:r>
            <a:r>
              <a:rPr lang="en-US" altLang="zh-CN" sz="1200" b="1" dirty="0"/>
              <a:t>SSE </a:t>
            </a:r>
            <a:r>
              <a:rPr lang="zh-CN" altLang="en-US" sz="1200" b="1" dirty="0"/>
              <a:t>架构的延伸</a:t>
            </a:r>
            <a:r>
              <a:rPr lang="zh-CN" altLang="en-US" sz="1200" dirty="0"/>
              <a:t>，将 </a:t>
            </a:r>
            <a:r>
              <a:rPr lang="en-US" altLang="zh-CN" sz="1200" dirty="0"/>
              <a:t>SSE </a:t>
            </a:r>
            <a:r>
              <a:rPr lang="zh-CN" altLang="en-US" sz="1200" dirty="0"/>
              <a:t>的 </a:t>
            </a:r>
            <a:r>
              <a:rPr lang="en-US" altLang="zh-CN" sz="1200" dirty="0"/>
              <a:t>XMM 128bit </a:t>
            </a:r>
            <a:r>
              <a:rPr lang="zh-CN" altLang="en-US" sz="1200" dirty="0"/>
              <a:t>寄存器升级成了 </a:t>
            </a:r>
            <a:r>
              <a:rPr lang="en-US" altLang="zh-CN" sz="1200" dirty="0"/>
              <a:t>YMM 256bit </a:t>
            </a:r>
            <a:r>
              <a:rPr lang="zh-CN" altLang="en-US" sz="1200" dirty="0"/>
              <a:t>寄存器，同时浮点运算命令扩展至 </a:t>
            </a:r>
            <a:r>
              <a:rPr lang="en-US" altLang="zh-CN" sz="1200" dirty="0"/>
              <a:t>256 </a:t>
            </a:r>
            <a:r>
              <a:rPr lang="zh-CN" altLang="en-US" sz="1200" dirty="0"/>
              <a:t>位，运算效率提升了一倍。另外，</a:t>
            </a:r>
            <a:r>
              <a:rPr lang="en-US" altLang="zh-CN" sz="1200" dirty="0"/>
              <a:t>AVX </a:t>
            </a:r>
            <a:r>
              <a:rPr lang="zh-CN" altLang="en-US" sz="1200" dirty="0"/>
              <a:t>还添加了三操作数指令，以减少在编码时先复制再运算的动作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200" b="1" dirty="0"/>
              <a:t>AVX2</a:t>
            </a:r>
            <a:r>
              <a:rPr lang="en-US" altLang="zh-CN" sz="1200" dirty="0"/>
              <a:t> </a:t>
            </a:r>
            <a:r>
              <a:rPr lang="zh-CN" altLang="en-US" sz="1200" dirty="0"/>
              <a:t>将大多数整数运算命令扩展至 </a:t>
            </a:r>
            <a:r>
              <a:rPr lang="en-US" altLang="zh-CN" sz="1200" dirty="0"/>
              <a:t>256 </a:t>
            </a:r>
            <a:r>
              <a:rPr lang="zh-CN" altLang="en-US" sz="1200" dirty="0"/>
              <a:t>位，同时支持 </a:t>
            </a:r>
            <a:r>
              <a:rPr lang="en-US" altLang="zh-CN" sz="1200" dirty="0"/>
              <a:t>FMA</a:t>
            </a:r>
            <a:r>
              <a:rPr lang="zh-CN" altLang="en-US" sz="1200" dirty="0"/>
              <a:t>（</a:t>
            </a:r>
            <a:r>
              <a:rPr lang="en-US" altLang="zh-CN" sz="1200" dirty="0"/>
              <a:t>Fused Multiply-Accumulate</a:t>
            </a:r>
            <a:r>
              <a:rPr lang="zh-CN" altLang="en-US" sz="1200" dirty="0"/>
              <a:t>，融合乘法累加）运算，可以在提高运算效率的同时减少运算时的精度损失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200" b="1" dirty="0"/>
              <a:t>AVX512</a:t>
            </a:r>
            <a:r>
              <a:rPr lang="en-US" altLang="zh-CN" sz="1200" dirty="0"/>
              <a:t> </a:t>
            </a:r>
            <a:r>
              <a:rPr lang="zh-CN" altLang="en-US" sz="1200" dirty="0"/>
              <a:t>将 </a:t>
            </a:r>
            <a:r>
              <a:rPr lang="en-US" altLang="zh-CN" sz="1200" dirty="0"/>
              <a:t>AVX </a:t>
            </a:r>
            <a:r>
              <a:rPr lang="zh-CN" altLang="en-US" sz="1200" dirty="0"/>
              <a:t>指令进一步扩展至 </a:t>
            </a:r>
            <a:r>
              <a:rPr lang="en-US" altLang="zh-CN" sz="1200" dirty="0"/>
              <a:t>512 </a:t>
            </a:r>
            <a:r>
              <a:rPr lang="zh-CN" altLang="en-US" sz="1200" dirty="0"/>
              <a:t>位。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2563495" y="848360"/>
            <a:ext cx="8646160" cy="83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指令介绍：</a:t>
            </a:r>
            <a:r>
              <a:rPr lang="en-US" altLang="zh-CN" sz="1200" dirty="0">
                <a:hlinkClick r:id="rId1"/>
              </a:rPr>
              <a:t>Crunching Numbers with AVX and </a:t>
            </a:r>
            <a:r>
              <a:rPr lang="en-US" altLang="zh-CN" sz="1200" dirty="0" smtClean="0">
                <a:hlinkClick r:id="rId1"/>
              </a:rPr>
              <a:t>AVX2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 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https://www.codeproject.com/Articles/874396/Crunching-Numbers-with-AVX-and-AVX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49" y="4167728"/>
            <a:ext cx="5313951" cy="236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173823" y="6531347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SIMD </a:t>
            </a:r>
            <a:r>
              <a:rPr lang="zh-CN" altLang="en-US" sz="1200" b="1" dirty="0"/>
              <a:t>与标量运算</a:t>
            </a:r>
            <a:endParaRPr lang="zh-CN" altLang="en-US" sz="1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iiyk.tech/wp-content/uploads/2021/03/matrix_mul_av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70" y="1581748"/>
            <a:ext cx="6032500" cy="32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74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2459" y="5101993"/>
            <a:ext cx="76033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首先需要将矩阵 </a:t>
            </a:r>
            <a:r>
              <a:rPr lang="en-US" altLang="zh-CN" sz="1400" dirty="0"/>
              <a:t>C </a:t>
            </a:r>
            <a:r>
              <a:rPr lang="zh-CN" altLang="en-US" sz="1400" dirty="0"/>
              <a:t>初始化为 </a:t>
            </a:r>
            <a:r>
              <a:rPr lang="en-US" altLang="zh-CN" sz="1400" dirty="0"/>
              <a:t>0 </a:t>
            </a:r>
            <a:r>
              <a:rPr lang="zh-CN" altLang="en-US" sz="1400" dirty="0"/>
              <a:t>矩阵。为了充分利用 </a:t>
            </a:r>
            <a:r>
              <a:rPr lang="en-US" altLang="zh-CN" sz="1400" dirty="0"/>
              <a:t>AVX </a:t>
            </a:r>
            <a:r>
              <a:rPr lang="zh-CN" altLang="en-US" sz="1400" dirty="0"/>
              <a:t>单指令多数据的计算优势，需要以向量为基本运算单元，将</a:t>
            </a:r>
            <a:r>
              <a:rPr lang="zh-CN" altLang="en-US" sz="1400" b="1" dirty="0">
                <a:solidFill>
                  <a:srgbClr val="FF0000"/>
                </a:solidFill>
              </a:rPr>
              <a:t>矩阵 </a:t>
            </a:r>
            <a:r>
              <a:rPr lang="en-US" altLang="zh-CN" sz="1400" b="1" dirty="0">
                <a:solidFill>
                  <a:srgbClr val="FF0000"/>
                </a:solidFill>
              </a:rPr>
              <a:t>A </a:t>
            </a:r>
            <a:r>
              <a:rPr lang="zh-CN" altLang="en-US" sz="1400" b="1" dirty="0">
                <a:solidFill>
                  <a:srgbClr val="FF0000"/>
                </a:solidFill>
              </a:rPr>
              <a:t>第 </a:t>
            </a:r>
            <a:r>
              <a:rPr lang="en-US" altLang="zh-CN" sz="1400" b="1" dirty="0" err="1">
                <a:solidFill>
                  <a:srgbClr val="FF0000"/>
                </a:solidFill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</a:rPr>
              <a:t>行第 </a:t>
            </a:r>
            <a:r>
              <a:rPr lang="en-US" altLang="zh-CN" sz="1400" b="1" dirty="0">
                <a:solidFill>
                  <a:srgbClr val="FF0000"/>
                </a:solidFill>
              </a:rPr>
              <a:t>j </a:t>
            </a:r>
            <a:r>
              <a:rPr lang="zh-CN" altLang="en-US" sz="1400" b="1" dirty="0">
                <a:solidFill>
                  <a:srgbClr val="FF0000"/>
                </a:solidFill>
              </a:rPr>
              <a:t>列</a:t>
            </a:r>
            <a:r>
              <a:rPr lang="zh-CN" altLang="en-US" sz="1400" dirty="0"/>
              <a:t>的元素与</a:t>
            </a:r>
            <a:r>
              <a:rPr lang="zh-CN" altLang="en-US" sz="1400" b="1" dirty="0">
                <a:solidFill>
                  <a:srgbClr val="FF0000"/>
                </a:solidFill>
              </a:rPr>
              <a:t>矩阵 </a:t>
            </a:r>
            <a:r>
              <a:rPr lang="en-US" altLang="zh-CN" sz="1400" b="1" dirty="0">
                <a:solidFill>
                  <a:srgbClr val="FF0000"/>
                </a:solidFill>
              </a:rPr>
              <a:t>B </a:t>
            </a:r>
            <a:r>
              <a:rPr lang="zh-CN" altLang="en-US" sz="1400" b="1" dirty="0">
                <a:solidFill>
                  <a:srgbClr val="FF0000"/>
                </a:solidFill>
              </a:rPr>
              <a:t>第 </a:t>
            </a:r>
            <a:r>
              <a:rPr lang="en-US" altLang="zh-CN" sz="1400" b="1" dirty="0">
                <a:solidFill>
                  <a:srgbClr val="FF0000"/>
                </a:solidFill>
              </a:rPr>
              <a:t>j </a:t>
            </a:r>
            <a:r>
              <a:rPr lang="zh-CN" altLang="en-US" sz="1400" b="1" dirty="0">
                <a:solidFill>
                  <a:srgbClr val="FF0000"/>
                </a:solidFill>
              </a:rPr>
              <a:t>行</a:t>
            </a:r>
            <a:r>
              <a:rPr lang="zh-CN" altLang="en-US" sz="1400" dirty="0"/>
              <a:t>的向量</a:t>
            </a:r>
            <a:r>
              <a:rPr lang="zh-CN" altLang="en-US" sz="1400" b="1" dirty="0">
                <a:solidFill>
                  <a:srgbClr val="FF0000"/>
                </a:solidFill>
              </a:rPr>
              <a:t>相乘</a:t>
            </a:r>
            <a:r>
              <a:rPr lang="zh-CN" altLang="en-US" sz="1400" dirty="0"/>
              <a:t>，结果向量</a:t>
            </a:r>
            <a:r>
              <a:rPr lang="zh-CN" altLang="en-US" sz="1400" b="1" dirty="0">
                <a:solidFill>
                  <a:srgbClr val="FF0000"/>
                </a:solidFill>
              </a:rPr>
              <a:t>与矩阵 </a:t>
            </a:r>
            <a:r>
              <a:rPr lang="en-US" altLang="zh-CN" sz="1400" b="1" dirty="0">
                <a:solidFill>
                  <a:srgbClr val="FF0000"/>
                </a:solidFill>
              </a:rPr>
              <a:t>C </a:t>
            </a:r>
            <a:r>
              <a:rPr lang="zh-CN" altLang="en-US" sz="1400" b="1" dirty="0">
                <a:solidFill>
                  <a:srgbClr val="FF0000"/>
                </a:solidFill>
              </a:rPr>
              <a:t>第 </a:t>
            </a:r>
            <a:r>
              <a:rPr lang="en-US" altLang="zh-CN" sz="1400" b="1" dirty="0" err="1">
                <a:solidFill>
                  <a:srgbClr val="FF0000"/>
                </a:solidFill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</a:rPr>
              <a:t>行的向量累加</a:t>
            </a:r>
            <a:r>
              <a:rPr lang="zh-CN" altLang="en-US" sz="1400" dirty="0"/>
              <a:t>。当矩阵 </a:t>
            </a:r>
            <a:r>
              <a:rPr lang="en-US" altLang="zh-CN" sz="1400" dirty="0"/>
              <a:t>A </a:t>
            </a:r>
            <a:r>
              <a:rPr lang="zh-CN" altLang="en-US" sz="1400" dirty="0"/>
              <a:t>第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行的所有元素均与矩阵 </a:t>
            </a:r>
            <a:r>
              <a:rPr lang="en-US" altLang="zh-CN" sz="1400" dirty="0"/>
              <a:t>B </a:t>
            </a:r>
            <a:r>
              <a:rPr lang="zh-CN" altLang="en-US" sz="1400" dirty="0"/>
              <a:t>每一行的向量相乘并累加至矩阵 </a:t>
            </a:r>
            <a:r>
              <a:rPr lang="en-US" altLang="zh-CN" sz="1400" dirty="0"/>
              <a:t>C </a:t>
            </a:r>
            <a:r>
              <a:rPr lang="zh-CN" altLang="en-US" sz="1400" dirty="0"/>
              <a:t>第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行的向量后，矩阵 </a:t>
            </a:r>
            <a:r>
              <a:rPr lang="en-US" altLang="zh-CN" sz="1400" dirty="0"/>
              <a:t>C </a:t>
            </a:r>
            <a:r>
              <a:rPr lang="zh-CN" altLang="en-US" sz="1400" dirty="0"/>
              <a:t>第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行的</a:t>
            </a:r>
            <a:r>
              <a:rPr lang="zh-CN" altLang="en-US" sz="1400" dirty="0" smtClean="0"/>
              <a:t>计算</a:t>
            </a:r>
            <a:r>
              <a:rPr lang="zh-CN" altLang="en-US" sz="1400" dirty="0"/>
              <a:t>结束</a:t>
            </a:r>
            <a:r>
              <a:rPr lang="zh-CN" altLang="en-US" sz="1400" dirty="0" smtClean="0"/>
              <a:t>。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7678427" y="3045725"/>
            <a:ext cx="1465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按照矩阵相乘规则展开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矩阵对应行的计算公式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43369" y="4220544"/>
            <a:ext cx="9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转换形式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7566660" y="3295732"/>
            <a:ext cx="111767" cy="17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566660" y="4269227"/>
            <a:ext cx="111767" cy="17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iiyk.tech/wp-content/uploads/2021/03/matrix_mul_av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30" y="2063607"/>
            <a:ext cx="6032500" cy="32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743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58387" y="3527584"/>
            <a:ext cx="14655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按照矩阵相乘规则展开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矩阵对应行的计算公式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23329" y="4702403"/>
            <a:ext cx="935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转换形式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7246620" y="3777591"/>
            <a:ext cx="111767" cy="17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246620" y="4751086"/>
            <a:ext cx="111767" cy="173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043940" y="4323004"/>
            <a:ext cx="6515100" cy="105851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36920" y="5438275"/>
            <a:ext cx="4329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/>
              <a:t>使用</a:t>
            </a:r>
            <a:r>
              <a:rPr lang="en-US" altLang="zh-CN" sz="1400" b="1" dirty="0" smtClean="0"/>
              <a:t>AVX</a:t>
            </a:r>
            <a:r>
              <a:rPr lang="zh-CN" altLang="en-US" sz="1400" b="1" dirty="0" smtClean="0"/>
              <a:t>加速该部分计算过程 （同时计算多个数据）</a:t>
            </a:r>
            <a:endParaRPr lang="en-US" altLang="zh-CN" sz="1400" b="1" dirty="0" smtClean="0"/>
          </a:p>
          <a:p>
            <a:pPr algn="ctr"/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FMA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Fused Multiply-Accumulate</a:t>
            </a:r>
            <a:r>
              <a:rPr lang="zh-CN" altLang="en-US" sz="1400" b="1" dirty="0"/>
              <a:t>，融合乘法累加</a:t>
            </a:r>
            <a:r>
              <a:rPr lang="zh-CN" altLang="en-US" sz="1400" b="1" dirty="0" smtClean="0"/>
              <a:t>）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3362011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81240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先前的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实现由于仍然是三重循环为主体，访存跨度较大，并未充分利用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的局部性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你需要使用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中的基础矩阵乘法验证计算的正确性，验证结束后在性能测量阶段可以不进行正确性的验证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在本任务中，你需要调研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指令集的分块矩阵乘法的实现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，并完成代码，你可能需要对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矩阵进行转置。大致代码框架如下：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076" y="3555029"/>
            <a:ext cx="5296722" cy="303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570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812406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分块优化的目标是通过对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输入数据进行分块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尽可能使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内存访问连续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命中率，进而提升程序的整体性能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2" name="Picture 4" descr="https://www.twisted-meadows.com/wp-content/uploads/2021/05/blog_hpp_submatrix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96" y="2586604"/>
            <a:ext cx="6261651" cy="32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85874" y="5814060"/>
                <a:ext cx="66236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111111"/>
                    </a:solidFill>
                    <a:latin typeface="Georgia" panose="02040502050405020303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矩阵，就由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个小矩阵与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 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个小矩阵分别相乘，然后累加得出。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4" y="5814060"/>
                <a:ext cx="662368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96297" y="6297377"/>
            <a:ext cx="83070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 smtClean="0"/>
              <a:t>分块优化参考链接：</a:t>
            </a:r>
            <a:r>
              <a:rPr lang="zh-CN" altLang="en-US" dirty="0" smtClean="0"/>
              <a:t>https://blog.csdn.net/weixin_40673608/article/details/88135041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3661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8564" y="1321514"/>
            <a:ext cx="2962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(CPU)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3954" y="1838237"/>
            <a:ext cx="7812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部分的实验报告中，你需要体现以下几点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对不同规模的输入（输入的范围由你自己确定，可以不考虑过大的矩阵规模，因为这可能导致性能测量很慢），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考察几种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实现的性能差异，并简要分析原因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分块矩阵乘法，探讨不同的分块参数对性能的影响，并简要分析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原因。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调研并了解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平台上其它矩阵乘法的优化手段，在报告中简要总结。</a:t>
            </a: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基础矩阵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81240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在本任务中，你将初步了解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的编程模型以及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中的层级结构，你需要用你了解的知识写一个简单的矩阵乘法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，大致代码如下：</a:t>
            </a: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076" y="2919085"/>
            <a:ext cx="5296722" cy="303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基础矩阵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矩阵运算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0" y="2818773"/>
            <a:ext cx="2901328" cy="319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801612" y="5880992"/>
            <a:ext cx="9813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 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A/B/C </a:t>
            </a:r>
            <a:endParaRPr lang="zh-CN" altLang="en-US" sz="1100" b="1" dirty="0"/>
          </a:p>
        </p:txBody>
      </p:sp>
      <p:sp>
        <p:nvSpPr>
          <p:cNvPr id="8" name="矩形 7"/>
          <p:cNvSpPr/>
          <p:nvPr/>
        </p:nvSpPr>
        <p:spPr>
          <a:xfrm>
            <a:off x="4518659" y="1266456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b="1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</a:t>
            </a:r>
            <a:r>
              <a:rPr lang="zh-CN" altLang="en-US" sz="1200" b="1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中执行矩阵乘法运算操作：</a:t>
            </a:r>
            <a:endParaRPr lang="zh-CN" altLang="en-US" sz="1200" b="1" dirty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中分别为矩阵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存储空间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由于矩阵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中每个元素的计算均相互独立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NVIDIA GPU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采用的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SIMT 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单指令多线程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的体系结构来实现并行计算的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因此在并行度映射中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我们让每个 </a:t>
            </a:r>
            <a:r>
              <a:rPr lang="en-US" altLang="zh-CN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对应矩阵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个元素的</a:t>
            </a: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计算。</a:t>
            </a:r>
            <a:endParaRPr lang="en-US" altLang="zh-CN" sz="1200" dirty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执行配置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(execution configuration)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</a:t>
            </a:r>
            <a:r>
              <a:rPr lang="en-US" altLang="zh-CN" sz="1200" dirty="0" err="1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gridSize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200" dirty="0" err="1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均有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列向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行向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两个维度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US" altLang="zh-CN" sz="1200" dirty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 smtClean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 smtClean="0">
              <a:solidFill>
                <a:srgbClr val="283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 </a:t>
            </a:r>
            <a:r>
              <a:rPr lang="en-US" altLang="zh-CN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需要执行</a:t>
            </a: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的：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从矩阵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中读取一行向量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k),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从矩阵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中读取一列向量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k),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对这两个向量做点积运算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单层 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次循环的乘累加</a:t>
            </a:r>
            <a:r>
              <a:rPr lang="en-US" altLang="zh-CN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sz="1200" dirty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最后将结果写回矩阵 </a:t>
            </a:r>
            <a:r>
              <a:rPr lang="en-US" altLang="zh-CN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solidFill>
                  <a:srgbClr val="283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dirty="0">
              <a:solidFill>
                <a:srgbClr val="283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6" name="Picture 4" descr="https://raw.githubusercontent.com/chiemon/chiemon.github.io/master/img/cuda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8" y="1728121"/>
            <a:ext cx="2692052" cy="10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66" y="2818773"/>
            <a:ext cx="1444296" cy="3265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215" y="4415285"/>
            <a:ext cx="2392887" cy="6020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8564" y="6473313"/>
            <a:ext cx="6403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参考链接：</a:t>
            </a:r>
            <a:r>
              <a:rPr lang="en-US" altLang="zh-CN" sz="1600" b="1" dirty="0" smtClean="0">
                <a:hlinkClick r:id="rId5"/>
              </a:rPr>
              <a:t>GPU</a:t>
            </a:r>
            <a:r>
              <a:rPr lang="zh-CN" altLang="en-US" sz="1600" b="1" dirty="0" smtClean="0">
                <a:hlinkClick r:id="rId5"/>
              </a:rPr>
              <a:t>矩阵乘法</a:t>
            </a:r>
            <a:r>
              <a:rPr lang="zh-CN" altLang="en-US" sz="1600" b="1" dirty="0" smtClean="0"/>
              <a:t> </a:t>
            </a:r>
            <a:r>
              <a:rPr lang="zh-CN" altLang="en-US" sz="1200" b="1" dirty="0" smtClean="0"/>
              <a:t>https</a:t>
            </a:r>
            <a:r>
              <a:rPr lang="zh-CN" altLang="en-US" sz="1200" b="1" dirty="0"/>
              <a:t>://github.com/fanghao6666/CUDA-Matirx-Multiplication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分块矩阵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91146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中，你完成了一个简单的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以实现矩阵乘法，但是其在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访存的性能上是糟糕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的，所有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数据都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在“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加载数据非常耗时。在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的存储层次中，有访问相对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更快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但其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通常较小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，不能存储整个矩阵，因此你需要实现一个分块矩阵乘法，以达成更高的性能，代码框架与任务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相似，你需要额外定义一个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因子“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”来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控制矩阵分块的粒度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422"/>
          <a:stretch>
            <a:fillRect/>
          </a:stretch>
        </p:blipFill>
        <p:spPr>
          <a:xfrm>
            <a:off x="1510241" y="3462338"/>
            <a:ext cx="4373057" cy="3395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64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1" dirty="0"/>
              <a:t>Shared </a:t>
            </a:r>
            <a:r>
              <a:rPr lang="en-US" altLang="zh-CN" b="1" dirty="0" smtClean="0"/>
              <a:t>Memory</a:t>
            </a:r>
            <a:r>
              <a:rPr lang="zh-CN" altLang="en-US" b="1" dirty="0" smtClean="0"/>
              <a:t>简介</a:t>
            </a:r>
            <a:endParaRPr lang="en-US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670861" y="5114690"/>
            <a:ext cx="7913142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的计算核心都在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Streaming Multiprocessor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）上，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里有计算核心可直接访问的寄存器（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共享内存（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；多个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可以读取显卡上的显存，包括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全局内存（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上的一个缓存，一般都很小，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Telsa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V100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也只有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96KB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Shared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离计算核心更近，延迟很低；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是整个显卡上的全局内存，延迟高。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SM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50435" y="0"/>
            <a:ext cx="3032125" cy="5166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4700" y="1931670"/>
            <a:ext cx="3414395" cy="288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64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1" dirty="0"/>
              <a:t>Shared </a:t>
            </a:r>
            <a:r>
              <a:rPr lang="en-US" altLang="zh-CN" b="1" dirty="0" smtClean="0"/>
              <a:t>Memory</a:t>
            </a:r>
            <a:r>
              <a:rPr lang="zh-CN" altLang="en-US" b="1" dirty="0" smtClean="0"/>
              <a:t>简介</a:t>
            </a:r>
            <a:endParaRPr lang="en-US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541828" y="5383453"/>
            <a:ext cx="79131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的线程可以访问不同级别的存储，每个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有独立的私有内存；每个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中多个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都可以在该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中读写数据；整个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中所有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都可以读写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Shared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的读写访问速度会远高于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内存优化一般主要利用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zh-CN" altLang="en-US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英伟达GPU存储结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34" y="1079097"/>
            <a:ext cx="3317475" cy="38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08385" y="4950767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计算与存储之间的关系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15772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818" y="1460750"/>
            <a:ext cx="794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Lab5-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数据并行实验需要在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中进行试验，学校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集群为大家提供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代码运行环境。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5819" y="2194233"/>
            <a:ext cx="781304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本教程是学校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集群的使⽤教程， 如果你的电脑上有独⽴显卡，建议⾃⾏搭建测试环境，减少对学校集群的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占⽤（集群服务器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数量有限），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仅需要安装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5818" y="2760883"/>
            <a:ext cx="7813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请各位同学在不需要使⽤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时及时释放⾃⼰占⽤的资源，可以先在本地写好代码再上传⾄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中进⾏测试，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使⽤时间尽量限制在⼀⼩时之内。不得⻓时间占⽤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或者开展与本课程实验⽆关的活动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75818" y="3561102"/>
            <a:ext cx="7813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请每位同学在⾃⼰的项⽬中开展实验，不要私⾃修改其他同学的项⽬。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5818" y="1808932"/>
            <a:ext cx="301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注意：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7418" y="4192072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访问集群网站</a:t>
            </a:r>
            <a:endParaRPr lang="zh-CN" altLang="en-US" sz="1400" b="1" dirty="0"/>
          </a:p>
        </p:txBody>
      </p:sp>
      <p:sp>
        <p:nvSpPr>
          <p:cNvPr id="15" name="圆角矩形 14"/>
          <p:cNvSpPr/>
          <p:nvPr/>
        </p:nvSpPr>
        <p:spPr>
          <a:xfrm>
            <a:off x="2109042" y="4192071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教师登录</a:t>
            </a:r>
            <a:endParaRPr lang="zh-CN" altLang="en-US" sz="1400" b="1" dirty="0"/>
          </a:p>
        </p:txBody>
      </p:sp>
      <p:sp>
        <p:nvSpPr>
          <p:cNvPr id="18" name="圆角矩形 17"/>
          <p:cNvSpPr/>
          <p:nvPr/>
        </p:nvSpPr>
        <p:spPr>
          <a:xfrm>
            <a:off x="3640666" y="4192071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算力平台</a:t>
            </a:r>
            <a:endParaRPr lang="zh-CN" altLang="en-US" sz="1400" b="1" dirty="0"/>
          </a:p>
        </p:txBody>
      </p:sp>
      <p:sp>
        <p:nvSpPr>
          <p:cNvPr id="20" name="圆角矩形 19"/>
          <p:cNvSpPr/>
          <p:nvPr/>
        </p:nvSpPr>
        <p:spPr>
          <a:xfrm>
            <a:off x="577419" y="5444450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新建项目</a:t>
            </a:r>
            <a:endParaRPr lang="zh-CN" altLang="en-US" sz="1400" b="1" dirty="0"/>
          </a:p>
        </p:txBody>
      </p:sp>
      <p:sp>
        <p:nvSpPr>
          <p:cNvPr id="21" name="圆角矩形 20"/>
          <p:cNvSpPr/>
          <p:nvPr/>
        </p:nvSpPr>
        <p:spPr>
          <a:xfrm>
            <a:off x="2109043" y="5444450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运行项目</a:t>
            </a:r>
            <a:endParaRPr lang="zh-CN" altLang="en-US" sz="1400" b="1" dirty="0"/>
          </a:p>
        </p:txBody>
      </p:sp>
      <p:sp>
        <p:nvSpPr>
          <p:cNvPr id="22" name="圆角矩形 21"/>
          <p:cNvSpPr/>
          <p:nvPr/>
        </p:nvSpPr>
        <p:spPr>
          <a:xfrm>
            <a:off x="3640667" y="5444450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运行代码</a:t>
            </a:r>
            <a:endParaRPr lang="zh-CN" altLang="en-US" sz="1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7845" r="6514"/>
          <a:stretch>
            <a:fillRect/>
          </a:stretch>
        </p:blipFill>
        <p:spPr>
          <a:xfrm>
            <a:off x="5359399" y="4066197"/>
            <a:ext cx="3522133" cy="1794246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8" idx="3"/>
            <a:endCxn id="15" idx="1"/>
          </p:cNvCxnSpPr>
          <p:nvPr/>
        </p:nvCxnSpPr>
        <p:spPr>
          <a:xfrm flipV="1">
            <a:off x="1888067" y="4463005"/>
            <a:ext cx="2209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419691" y="4463003"/>
            <a:ext cx="2209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888067" y="5740779"/>
            <a:ext cx="2209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3419690" y="5740780"/>
            <a:ext cx="2209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8" idx="3"/>
            <a:endCxn id="20" idx="1"/>
          </p:cNvCxnSpPr>
          <p:nvPr/>
        </p:nvCxnSpPr>
        <p:spPr>
          <a:xfrm flipH="1">
            <a:off x="577419" y="4463005"/>
            <a:ext cx="4373896" cy="1252379"/>
          </a:xfrm>
          <a:prstGeom prst="bentConnector5">
            <a:avLst>
              <a:gd name="adj1" fmla="val -5226"/>
              <a:gd name="adj2" fmla="val 50000"/>
              <a:gd name="adj3" fmla="val 105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597725" y="5855512"/>
            <a:ext cx="1058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集群网站</a:t>
            </a:r>
            <a:endParaRPr lang="zh-CN" altLang="en-US" sz="11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下箭头 9"/>
          <p:cNvSpPr/>
          <p:nvPr/>
        </p:nvSpPr>
        <p:spPr>
          <a:xfrm>
            <a:off x="6766374" y="2783753"/>
            <a:ext cx="281940" cy="1272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86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https://github.com/fanghao6666/CUDA-Matirx-Multiplication/raw/master/image/GPU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6" y="1828800"/>
            <a:ext cx="3576062" cy="28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94412" y="4630628"/>
            <a:ext cx="1644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 CUDA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的架构图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8180" y="5015776"/>
            <a:ext cx="38633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Constant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Texture Memory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内部有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Thread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7577" y="135878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常规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矩阵存储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，各线程计算时会从</a:t>
            </a:r>
            <a:r>
              <a:rPr lang="en-US" altLang="zh-CN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再进行计算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占用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远大于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2311" y="3124838"/>
            <a:ext cx="1620957" cy="4181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41520" y="848265"/>
            <a:ext cx="0" cy="54839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47577" y="4168963"/>
            <a:ext cx="42126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位于每个</a:t>
            </a:r>
            <a:r>
              <a:rPr lang="en-US" altLang="zh-CN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内存，线程计算时无需从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Global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数据，节省数据传输时间。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每个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的最大线程数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有限，</a:t>
            </a:r>
            <a:r>
              <a:rPr lang="en-US" altLang="zh-CN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大小有限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，所以并不能把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矩阵都导入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矩阵分块操作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github.com/fanghao6666/CUDA-Matirx-Multiplication/raw/master/image/share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73" y="1608730"/>
            <a:ext cx="4178575" cy="264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2986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3866" y="4658991"/>
            <a:ext cx="83045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优化的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分为若干小块，每个小块的大小为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 * 32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），每个小块作为一个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计算这个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内部的数据只需要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矩阵中的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 * 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的子矩阵和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矩阵中的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* 32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的子矩阵，于是我们将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的子矩阵一次性从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内部，然后再对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内部的所有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进行计算。接下来让子矩阵块分别在矩阵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的行向以及矩阵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的列向上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滑动。利用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shared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可以大大的减少线程对于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Memory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的数据传输，极大的减少了时间消耗。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7512" y="4397381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 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A/B/C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分块处理</a:t>
            </a:r>
            <a:endParaRPr lang="zh-CN" altLang="en-US" sz="1100" b="1" dirty="0"/>
          </a:p>
        </p:txBody>
      </p:sp>
      <p:sp>
        <p:nvSpPr>
          <p:cNvPr id="22" name="矩形 21"/>
          <p:cNvSpPr/>
          <p:nvPr/>
        </p:nvSpPr>
        <p:spPr>
          <a:xfrm>
            <a:off x="138564" y="6473313"/>
            <a:ext cx="6403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参考链接：</a:t>
            </a:r>
            <a:r>
              <a:rPr lang="en-US" altLang="zh-CN" sz="1600" b="1" dirty="0" smtClean="0">
                <a:hlinkClick r:id="rId2"/>
              </a:rPr>
              <a:t>GPU</a:t>
            </a:r>
            <a:r>
              <a:rPr lang="zh-CN" altLang="en-US" sz="1600" b="1" dirty="0" smtClean="0">
                <a:hlinkClick r:id="rId2"/>
              </a:rPr>
              <a:t>矩阵乘法</a:t>
            </a:r>
            <a:r>
              <a:rPr lang="zh-CN" altLang="en-US" sz="1600" b="1" dirty="0" smtClean="0"/>
              <a:t> </a:t>
            </a:r>
            <a:r>
              <a:rPr lang="zh-CN" altLang="en-US" sz="1200" b="1" dirty="0" smtClean="0"/>
              <a:t>https</a:t>
            </a:r>
            <a:r>
              <a:rPr lang="zh-CN" altLang="en-US" sz="1200" b="1" dirty="0"/>
              <a:t>://github.com/fanghao6666/CUDA-Matirx-Multiplication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754223" y="1627199"/>
            <a:ext cx="336201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3-AVX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：基础矩阵乘法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：分块矩阵乘法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3180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1574" y="1723937"/>
            <a:ext cx="7972426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部分的实验报告中，你需要体现以下几点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不同规模的输入（输入的范围由你自己确定，可以不考虑过大的矩阵规模，因为这可能导致性能测量很慢），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考察几种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实现的性能差异，并简要分析原因。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中的基础矩阵乘法，探讨不同的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gridsize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对性能的影响，并简要分析原因。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乘法，探讨不同的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gridsize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对性能的影响，并简要分析原因。</a:t>
            </a:r>
            <a:endPara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2730"/>
            <a:chOff x="5637082" y="1769183"/>
            <a:chExt cx="4430606" cy="449297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4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附</a:t>
              </a:r>
              <a:endParaRPr lang="zh-CN" altLang="en-US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附：可能遇到的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245" y="1266456"/>
            <a:ext cx="830516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在编写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代码用到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AVX2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指令集时，编译选项为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-avx2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会报错，建议用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-mfma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学校算力平台不支持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nvprof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，建议使用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nsys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profiling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nsys profile --stats=true ./test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实验简介</a:t>
              </a:r>
              <a:endPara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093344" y="3057007"/>
            <a:ext cx="957313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16347" y="1417956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访问集群网站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6597725" y="5855512"/>
            <a:ext cx="1058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集群网站</a:t>
            </a:r>
            <a:endParaRPr lang="zh-CN" altLang="en-US" sz="1100" b="1" dirty="0"/>
          </a:p>
        </p:txBody>
      </p:sp>
      <p:sp>
        <p:nvSpPr>
          <p:cNvPr id="3" name="矩形 2"/>
          <p:cNvSpPr/>
          <p:nvPr/>
        </p:nvSpPr>
        <p:spPr>
          <a:xfrm>
            <a:off x="1862751" y="1504223"/>
            <a:ext cx="2251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http://202.38.86.194/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16346" y="2270138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教师登录</a:t>
            </a:r>
            <a:endParaRPr lang="zh-CN" altLang="en-US" sz="1400" b="1" dirty="0"/>
          </a:p>
        </p:txBody>
      </p:sp>
      <p:sp>
        <p:nvSpPr>
          <p:cNvPr id="29" name="矩形 28"/>
          <p:cNvSpPr/>
          <p:nvPr/>
        </p:nvSpPr>
        <p:spPr>
          <a:xfrm>
            <a:off x="1862751" y="2313271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点击</a:t>
            </a:r>
            <a:r>
              <a:rPr lang="zh-CN" altLang="en-US" b="1" dirty="0" smtClean="0">
                <a:solidFill>
                  <a:srgbClr val="FF0000"/>
                </a:solidFill>
              </a:rPr>
              <a:t>“教师登录”</a:t>
            </a:r>
            <a:r>
              <a:rPr lang="zh-CN" altLang="en-US" dirty="0" smtClean="0"/>
              <a:t>   账号：</a:t>
            </a:r>
            <a:r>
              <a:rPr lang="en-US" altLang="zh-CN" dirty="0" err="1" smtClean="0"/>
              <a:t>xxxxxx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密码：</a:t>
            </a:r>
            <a:r>
              <a:rPr lang="en-US" altLang="zh-CN" dirty="0" err="1" smtClean="0"/>
              <a:t>xxxxxx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7550" y="2880995"/>
            <a:ext cx="7708900" cy="290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74305" y="2801620"/>
            <a:ext cx="626110" cy="3917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6346" y="1417956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算</a:t>
            </a:r>
            <a:r>
              <a:rPr lang="zh-CN" altLang="en-US" sz="1400" b="1" dirty="0" smtClean="0"/>
              <a:t>力平台</a:t>
            </a:r>
            <a:endParaRPr lang="zh-CN" altLang="en-US" sz="1400" b="1" dirty="0"/>
          </a:p>
        </p:txBody>
      </p:sp>
      <p:sp>
        <p:nvSpPr>
          <p:cNvPr id="13" name="矩形 12"/>
          <p:cNvSpPr/>
          <p:nvPr/>
        </p:nvSpPr>
        <p:spPr>
          <a:xfrm>
            <a:off x="1862750" y="1504222"/>
            <a:ext cx="17513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点击</a:t>
            </a:r>
            <a:r>
              <a:rPr lang="zh-CN" altLang="en-US" b="1" dirty="0" smtClean="0">
                <a:solidFill>
                  <a:srgbClr val="FF0000"/>
                </a:solidFill>
              </a:rPr>
              <a:t>“算力</a:t>
            </a:r>
            <a:r>
              <a:rPr lang="zh-CN" altLang="en-US" b="1" dirty="0">
                <a:solidFill>
                  <a:srgbClr val="FF0000"/>
                </a:solidFill>
              </a:rPr>
              <a:t>平台</a:t>
            </a:r>
            <a:r>
              <a:rPr lang="zh-CN" altLang="en-US" b="1" dirty="0" smtClean="0">
                <a:solidFill>
                  <a:srgbClr val="FF0000"/>
                </a:solidFill>
              </a:rPr>
              <a:t>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430" y="2150745"/>
            <a:ext cx="8882380" cy="338899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86155" y="2150745"/>
            <a:ext cx="486410" cy="3067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31330" y="1413418"/>
            <a:ext cx="7006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新建⼀个“项⽬”</a:t>
            </a:r>
            <a:r>
              <a:rPr lang="zh-CN" altLang="en-US" dirty="0"/>
              <a:t>，项⽬名称和项⽬描述⾃取（建议是⾃⼰的名字或者学号，每⼈使⽤⼀个项⽬），环境选择图</a:t>
            </a:r>
            <a:r>
              <a:rPr lang="zh-CN" altLang="en-US" dirty="0" smtClean="0"/>
              <a:t>中给</a:t>
            </a:r>
            <a:r>
              <a:rPr lang="zh-CN" altLang="en-US" dirty="0"/>
              <a:t>出的</a:t>
            </a:r>
            <a:r>
              <a:rPr lang="zh-CN" altLang="en-US" dirty="0" smtClean="0"/>
              <a:t>环境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52101" y="1417954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/>
              <a:t>新建项目</a:t>
            </a:r>
            <a:endParaRPr lang="zh-CN" altLang="en-US" sz="1400" b="1" dirty="0"/>
          </a:p>
        </p:txBody>
      </p:sp>
      <p:sp>
        <p:nvSpPr>
          <p:cNvPr id="5" name="矩形 4"/>
          <p:cNvSpPr/>
          <p:nvPr/>
        </p:nvSpPr>
        <p:spPr>
          <a:xfrm>
            <a:off x="6652260" y="6314702"/>
            <a:ext cx="1856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然后选择</a:t>
            </a:r>
            <a:r>
              <a:rPr lang="zh-CN" altLang="en-US" b="1" dirty="0">
                <a:solidFill>
                  <a:srgbClr val="FF0000"/>
                </a:solidFill>
              </a:rPr>
              <a:t>“提交”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815" y="2328545"/>
            <a:ext cx="8001635" cy="290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2750" y="1504221"/>
            <a:ext cx="700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点击已创建好的项⽬，点击</a:t>
            </a:r>
            <a:r>
              <a:rPr lang="zh-CN" altLang="en-US" b="1" dirty="0">
                <a:solidFill>
                  <a:srgbClr val="FF0000"/>
                </a:solidFill>
              </a:rPr>
              <a:t>“运⾏”</a:t>
            </a:r>
            <a:r>
              <a:rPr lang="zh-CN" altLang="en-US" dirty="0"/>
              <a:t>，⽆需更改任何设置，</a:t>
            </a:r>
            <a:r>
              <a:rPr lang="zh-CN" altLang="en-US" dirty="0" smtClean="0"/>
              <a:t>点击</a:t>
            </a:r>
            <a:r>
              <a:rPr lang="zh-CN" altLang="en-US" b="1" dirty="0" smtClean="0">
                <a:solidFill>
                  <a:srgbClr val="FF0000"/>
                </a:solidFill>
              </a:rPr>
              <a:t>“</a:t>
            </a:r>
            <a:r>
              <a:rPr lang="zh-CN" altLang="en-US" b="1" dirty="0">
                <a:solidFill>
                  <a:srgbClr val="FF0000"/>
                </a:solidFill>
              </a:rPr>
              <a:t>确定</a:t>
            </a:r>
            <a:r>
              <a:rPr lang="zh-CN" altLang="en-US" b="1" dirty="0" smtClean="0">
                <a:solidFill>
                  <a:srgbClr val="FF0000"/>
                </a:solidFill>
              </a:rPr>
              <a:t>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2101" y="1417954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运行项目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672" y="2154112"/>
            <a:ext cx="6965226" cy="4232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2750" y="1504221"/>
            <a:ext cx="700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视图选择 </a:t>
            </a:r>
            <a:r>
              <a:rPr lang="en-US" altLang="zh-CN" b="1" dirty="0" err="1">
                <a:solidFill>
                  <a:srgbClr val="FF0000"/>
                </a:solidFill>
              </a:rPr>
              <a:t>JupyterLab</a:t>
            </a:r>
            <a:r>
              <a:rPr lang="zh-CN" altLang="en-US" b="1" dirty="0">
                <a:solidFill>
                  <a:srgbClr val="FF0000"/>
                </a:solidFill>
              </a:rPr>
              <a:t>视图</a:t>
            </a:r>
            <a:r>
              <a:rPr lang="zh-CN" altLang="en-US" dirty="0"/>
              <a:t> ，点击 </a:t>
            </a:r>
            <a:r>
              <a:rPr lang="en-US" altLang="zh-CN" b="1" dirty="0">
                <a:solidFill>
                  <a:srgbClr val="FF0000"/>
                </a:solidFill>
              </a:rPr>
              <a:t>Terminal </a:t>
            </a:r>
            <a:r>
              <a:rPr lang="zh-CN" altLang="en-US" dirty="0"/>
              <a:t>进⼊命令⾏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2101" y="1417954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运行代码</a:t>
            </a:r>
            <a:endParaRPr lang="zh-CN" altLang="en-US" sz="1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672" y="2154112"/>
            <a:ext cx="6341806" cy="3853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52"/>
          <p:cNvGrpSpPr/>
          <p:nvPr/>
        </p:nvGrpSpPr>
        <p:grpSpPr>
          <a:xfrm>
            <a:off x="138564" y="279057"/>
            <a:ext cx="6293973" cy="253916"/>
            <a:chOff x="5637082" y="1769183"/>
            <a:chExt cx="4430606" cy="451405"/>
          </a:xfrm>
        </p:grpSpPr>
        <p:sp>
          <p:nvSpPr>
            <p:cNvPr id="17" name="等腰三角形 53"/>
            <p:cNvSpPr/>
            <p:nvPr/>
          </p:nvSpPr>
          <p:spPr>
            <a:xfrm rot="5400000">
              <a:off x="5562941" y="1938259"/>
              <a:ext cx="243283" cy="9500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2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5746406" y="1769183"/>
              <a:ext cx="432128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Lab5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实验讲解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lang="zh-CN" altLang="en-US" sz="1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实验平台</a:t>
              </a:r>
              <a:r>
                <a:rPr lang="zh-CN" altLang="en-US" sz="105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38564" y="848265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集群使用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2750" y="1504221"/>
            <a:ext cx="700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b="1" dirty="0">
                <a:solidFill>
                  <a:srgbClr val="FF0000"/>
                </a:solidFill>
              </a:rPr>
              <a:t>work/ ⽬</a:t>
            </a:r>
            <a:r>
              <a:rPr lang="zh-CN" altLang="en-US" b="1" dirty="0">
                <a:solidFill>
                  <a:srgbClr val="FF0000"/>
                </a:solidFill>
              </a:rPr>
              <a:t>录</a:t>
            </a:r>
            <a:r>
              <a:rPr lang="zh-CN" altLang="en-US" dirty="0"/>
              <a:t>下添加你的代码，可以在左侧</a:t>
            </a:r>
            <a:r>
              <a:rPr lang="zh-CN" altLang="en-US" b="1" dirty="0">
                <a:solidFill>
                  <a:srgbClr val="FF0000"/>
                </a:solidFill>
              </a:rPr>
              <a:t>直接上传代码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2101" y="1417954"/>
            <a:ext cx="1310649" cy="5418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运行代码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2067844"/>
            <a:ext cx="7259015" cy="441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9997,&quot;width&quot;:5869}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PP_MARK_KEY" val="c6403ab5-2771-48d9-a64f-9fcbea9a3753"/>
  <p:tag name="COMMONDATA" val="eyJoZGlkIjoiMGEyZjkzNGEwNTNjYzVmMWZiYWQ2MTU2ZjExMThiOW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6041</Words>
  <Application>WPS 演示</Application>
  <PresentationFormat>全屏显示(4:3)</PresentationFormat>
  <Paragraphs>416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-apple-system</vt:lpstr>
      <vt:lpstr>等线</vt:lpstr>
      <vt:lpstr>Calibri</vt:lpstr>
      <vt:lpstr>Arial Unicode MS</vt:lpstr>
      <vt:lpstr>等线 Light</vt:lpstr>
      <vt:lpstr>Calibri Light</vt:lpstr>
      <vt:lpstr>Segoe Print</vt:lpstr>
      <vt:lpstr>Georgia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Guoliang You</dc:creator>
  <cp:lastModifiedBy>陶子扬</cp:lastModifiedBy>
  <cp:revision>345</cp:revision>
  <dcterms:created xsi:type="dcterms:W3CDTF">2022-05-19T07:54:00Z</dcterms:created>
  <dcterms:modified xsi:type="dcterms:W3CDTF">2023-05-25T09:38:14Z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D140B00B8DF5478EAA02428A9A75AF18_12</vt:lpwstr>
  </property>
  <property fmtid="{D5CDD505-2E9C-101B-9397-08002B2CF9AE}" pid="3" name="KSOProductBuildVer">
    <vt:lpwstr>2052-11.1.0.14309</vt:lpwstr>
  </property>
</Properties>
</file>